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6" r:id="rId11"/>
    <p:sldId id="269" r:id="rId12"/>
    <p:sldId id="263" r:id="rId13"/>
    <p:sldId id="264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ADC95E-54B8-69B6-FBFD-C07DDB6151E2}" v="7" dt="2021-02-04T10:07:57.187"/>
    <p1510:client id="{9C5D8617-3067-47C6-86B5-B60302341C11}" v="612" dt="2021-02-04T10:08:30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8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2608909-0F97-40B4-9271-813824146D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53ACBC7-CBE8-4083-A6D9-9638C7CE1E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4ACA7-7239-4910-BED9-F4ED09AEB513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1CFCB4-9898-4BA6-8559-020CC0E394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5707963-DF1B-40E0-A579-6ACEDCAB4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96507-FF0B-4FB9-80AB-4E6808A6E0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83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A0A2E-F32C-44BD-A45D-A2686FB5A765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FC484-3B7F-4C20-8010-3AA686B0CB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97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3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1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32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66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023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42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571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0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74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88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97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76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95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72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2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23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4F93-3A48-4453-930E-36AB8EA5643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F3B675-3969-4834-BECE-9A8B27C25D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45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38533-35AD-4532-99CB-B6DF99866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116" y="150456"/>
            <a:ext cx="8070845" cy="2248326"/>
          </a:xfrm>
        </p:spPr>
        <p:txBody>
          <a:bodyPr/>
          <a:lstStyle/>
          <a:p>
            <a:pPr algn="ctr"/>
            <a:r>
              <a:rPr lang="nl-NL" sz="4400">
                <a:solidFill>
                  <a:schemeClr val="tx1"/>
                </a:solidFill>
              </a:rPr>
              <a:t>De ervaringen en wensen van naasten omtrent lotgenotencontact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0541A8-8864-416C-9542-6EDD64675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544110" y="6344653"/>
            <a:ext cx="9842251" cy="513347"/>
          </a:xfrm>
        </p:spPr>
        <p:txBody>
          <a:bodyPr/>
          <a:lstStyle/>
          <a:p>
            <a:r>
              <a:rPr lang="nl-NL"/>
              <a:t>Kim Prins &amp; Alison de Ruiter - 4 februari 2021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9C909B3-360A-4394-962F-A15043773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039" y="2292307"/>
            <a:ext cx="4421341" cy="3514072"/>
          </a:xfrm>
          <a:prstGeom prst="rect">
            <a:avLst/>
          </a:prstGeom>
        </p:spPr>
      </p:pic>
      <p:pic>
        <p:nvPicPr>
          <p:cNvPr id="50" name="Afbeelding 49">
            <a:extLst>
              <a:ext uri="{FF2B5EF4-FFF2-40B4-BE49-F238E27FC236}">
                <a16:creationId xmlns:a16="http://schemas.microsoft.com/office/drawing/2014/main" id="{913951AC-41E7-4B20-B905-F0D30A2209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541" y="3239781"/>
            <a:ext cx="2254528" cy="906184"/>
          </a:xfrm>
          <a:prstGeom prst="rect">
            <a:avLst/>
          </a:prstGeom>
        </p:spPr>
      </p:pic>
      <p:sp>
        <p:nvSpPr>
          <p:cNvPr id="53" name="Ovaal 52">
            <a:extLst>
              <a:ext uri="{FF2B5EF4-FFF2-40B4-BE49-F238E27FC236}">
                <a16:creationId xmlns:a16="http://schemas.microsoft.com/office/drawing/2014/main" id="{FC4994BD-00FF-41C5-AC46-314A08952503}"/>
              </a:ext>
            </a:extLst>
          </p:cNvPr>
          <p:cNvSpPr/>
          <p:nvPr/>
        </p:nvSpPr>
        <p:spPr>
          <a:xfrm>
            <a:off x="7403944" y="4091056"/>
            <a:ext cx="2079722" cy="1745159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218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633274"/>
          </a:xfrm>
        </p:spPr>
        <p:txBody>
          <a:bodyPr>
            <a:normAutofit fontScale="90000"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Aanbevelingen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242874"/>
            <a:ext cx="9258299" cy="52381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nl-NL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Uitkomsten onder de aandacht brengen bij zorgprofessionals, patiëntenverenigingen, mensen met een aandoening en de naasten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nl-NL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 Advies: publicatie website en meenemen in de cursussen voor ervaringsdeskundigen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nl-NL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PVHH: contact leggen ziekenhuizen over mogelijkheden, publicatie online (website, Facebook en nieuwsbrief)</a:t>
            </a:r>
          </a:p>
          <a:p>
            <a:pPr>
              <a:lnSpc>
                <a:spcPct val="120000"/>
              </a:lnSpc>
            </a:pPr>
            <a:r>
              <a:rPr lang="nl-NL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PVHH: vervolgonderzoek onder naasten naar behoefte en wensen digitaal lotgenotencontact om een digitale pilot te starten </a:t>
            </a:r>
          </a:p>
          <a:p>
            <a:pPr>
              <a:lnSpc>
                <a:spcPct val="120000"/>
              </a:lnSpc>
            </a:pPr>
            <a:r>
              <a:rPr lang="nl-NL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PVHH en 12 districten: locaties van bijeenkomsten rekening houden met de toegankelijkheid van mensen met rollators en rolstoelen</a:t>
            </a:r>
          </a:p>
          <a:p>
            <a:pPr>
              <a:lnSpc>
                <a:spcPct val="120000"/>
              </a:lnSpc>
            </a:pPr>
            <a:r>
              <a:rPr lang="nl-NL"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het algemeen vervolgonderzoek aanbevolen voor onderzoekers die wetenschappelijk onderzoek verrichten</a:t>
            </a: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3221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1191"/>
            <a:ext cx="8596668" cy="633274"/>
          </a:xfrm>
        </p:spPr>
        <p:txBody>
          <a:bodyPr>
            <a:normAutofit fontScale="90000"/>
          </a:bodyPr>
          <a:lstStyle/>
          <a:p>
            <a:r>
              <a:rPr lang="nl-NL"/>
              <a:t>Ervaring onderzoek op ons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349406"/>
            <a:ext cx="9258299" cy="489899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Invloed onderzoek op ons in het werkveld</a:t>
            </a:r>
          </a:p>
          <a:p>
            <a:pPr marL="0" indent="0">
              <a:buNone/>
            </a:pPr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252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1" y="601191"/>
            <a:ext cx="8596668" cy="633274"/>
          </a:xfrm>
        </p:spPr>
        <p:txBody>
          <a:bodyPr>
            <a:normAutofit fontScale="90000"/>
          </a:bodyPr>
          <a:lstStyle/>
          <a:p>
            <a:r>
              <a:rPr lang="nl-NL"/>
              <a:t>Vragen?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2" descr="Hoe stel je een vraag?">
            <a:extLst>
              <a:ext uri="{FF2B5EF4-FFF2-40B4-BE49-F238E27FC236}">
                <a16:creationId xmlns:a16="http://schemas.microsoft.com/office/drawing/2014/main" id="{34DD6197-8B29-4B98-A6E7-83312F4C95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4150" y="1830387"/>
            <a:ext cx="39370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14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074C29-4C40-4717-9610-5463AC7C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11871"/>
            <a:ext cx="4203045" cy="1375608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Inhoudsopgave</a:t>
            </a:r>
          </a:p>
        </p:txBody>
      </p:sp>
      <p:sp>
        <p:nvSpPr>
          <p:cNvPr id="62" name="Tijdelijke aanduiding voor inhoud 2">
            <a:extLst>
              <a:ext uri="{FF2B5EF4-FFF2-40B4-BE49-F238E27FC236}">
                <a16:creationId xmlns:a16="http://schemas.microsoft.com/office/drawing/2014/main" id="{3B9A136A-AE84-4FFE-82E3-C741CAACA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07" y="1074821"/>
            <a:ext cx="4393255" cy="5486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Inleiding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Vraag- en doelstelling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Methode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Resultaten literatuuronderzoek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Resultaten praktijkonderzoek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Conclusie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Aanbevelingen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Ervaring onderzoek op ons</a:t>
            </a:r>
          </a:p>
          <a:p>
            <a:r>
              <a:rPr lang="nl-NL" sz="2400" dirty="0">
                <a:solidFill>
                  <a:schemeClr val="bg1"/>
                </a:solidFill>
                <a:latin typeface="Arial"/>
                <a:cs typeface="Arial"/>
              </a:rPr>
              <a:t>Vragen</a:t>
            </a:r>
          </a:p>
          <a:p>
            <a:pPr marL="0" indent="0">
              <a:buNone/>
            </a:pPr>
            <a:endParaRPr lang="nl-N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>
              <a:solidFill>
                <a:schemeClr val="bg1"/>
              </a:solidFill>
            </a:endParaRPr>
          </a:p>
        </p:txBody>
      </p:sp>
      <p:pic>
        <p:nvPicPr>
          <p:cNvPr id="5" name="Graphic 4" descr="Lijst">
            <a:extLst>
              <a:ext uri="{FF2B5EF4-FFF2-40B4-BE49-F238E27FC236}">
                <a16:creationId xmlns:a16="http://schemas.microsoft.com/office/drawing/2014/main" id="{A7D695CE-C203-42B3-9EBF-A26A0A6B2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9461" y="2419406"/>
            <a:ext cx="2583783" cy="2583783"/>
          </a:xfrm>
          <a:prstGeom prst="rect">
            <a:avLst/>
          </a:prstGeom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0870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Inleiding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367161"/>
            <a:ext cx="8596668" cy="467420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Aanleiding van het onderwerp</a:t>
            </a:r>
          </a:p>
          <a:p>
            <a:pPr>
              <a:lnSpc>
                <a:spcPct val="13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 met PVHH</a:t>
            </a: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2682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734351"/>
          </a:xfrm>
        </p:spPr>
        <p:txBody>
          <a:bodyPr>
            <a:normAutofit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Vraag- en doelstelling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343951"/>
            <a:ext cx="8596668" cy="460317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Doelstelling: </a:t>
            </a: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doel van het onderzoek is om inzicht te hebben in de ervaringen en wensen omtrent lotgenotencontact tussen naasten van mensen geraakt door hoofd-halskanker.</a:t>
            </a:r>
          </a:p>
          <a:p>
            <a:pPr>
              <a:lnSpc>
                <a:spcPct val="120000"/>
              </a:lnSpc>
            </a:pPr>
            <a:r>
              <a:rPr lang="nl-N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Vraagstelling: </a:t>
            </a: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“Wat zijn de ervaringen en wensen omtrent lotgenotencontact tussen naasten van mensen geraakt door hoofd-halskanker?” </a:t>
            </a: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5808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734351"/>
          </a:xfrm>
        </p:spPr>
        <p:txBody>
          <a:bodyPr>
            <a:normAutofit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Methode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343951"/>
            <a:ext cx="10409765" cy="469741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Literatuuronderzoek en praktijkonderzoek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nl-N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Literatuuronderzoek: </a:t>
            </a: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wetenschappelijke artikelen over vormen, effecten en ervaringen lotgenotencontact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nl-NL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Praktijkonderzoek: </a:t>
            </a: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 wensen en ervaringen</a:t>
            </a: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15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624396"/>
          </a:xfrm>
        </p:spPr>
        <p:txBody>
          <a:bodyPr>
            <a:normAutofit fontScale="90000"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Resultaten literatuuronderzoek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349407"/>
            <a:ext cx="9355214" cy="469195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2400">
                <a:latin typeface="Arial" panose="020B0604020202020204" pitchFamily="34" charset="0"/>
                <a:cs typeface="Arial" panose="020B0604020202020204" pitchFamily="34" charset="0"/>
              </a:rPr>
              <a:t>12 artikelen: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Vormen: face-</a:t>
            </a:r>
            <a:r>
              <a:rPr lang="nl-NL" sz="24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-face en digitaal; (on)begeleid en verschilden in invulling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Ervaringen/effecten: alleen positieve resultaten, o.a.: toename steun, verbondenheid, kennis &amp; afname depressieve klachten </a:t>
            </a: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674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A156EC-40F0-4421-90A3-292DF187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581025"/>
          </a:xfrm>
        </p:spPr>
        <p:txBody>
          <a:bodyPr>
            <a:normAutofit fontScale="90000"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Resultaten praktijkonderzoek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C95427-5E3B-499F-A1F9-869EE246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190625"/>
            <a:ext cx="8596668" cy="485073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interviews: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Ervaringen:</a:t>
            </a: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nl-NL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Tijdelijke aanduiding voor inhoud 6" descr="Afbeelding met tekst&#10;&#10;Automatisch gegenereerde beschrijving">
            <a:extLst>
              <a:ext uri="{FF2B5EF4-FFF2-40B4-BE49-F238E27FC236}">
                <a16:creationId xmlns:a16="http://schemas.microsoft.com/office/drawing/2014/main" id="{590B6AF6-CBFE-4B60-846F-AC6D1A926D3E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6692" b="2031"/>
          <a:stretch/>
        </p:blipFill>
        <p:spPr bwMode="auto">
          <a:xfrm>
            <a:off x="3789575" y="1473078"/>
            <a:ext cx="7728799" cy="4850737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42024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A156EC-40F0-4421-90A3-292DF187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581025"/>
          </a:xfrm>
        </p:spPr>
        <p:txBody>
          <a:bodyPr>
            <a:normAutofit fontScale="90000"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Resultaten praktijkonderzoek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C95427-5E3B-499F-A1F9-869EE246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190625"/>
            <a:ext cx="8596668" cy="485073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Vraagstelling: zou lotgenotencontact alleen tussen naasten een meerwaarde hebben? </a:t>
            </a:r>
          </a:p>
          <a:p>
            <a:pPr marL="0" indent="0">
              <a:lnSpc>
                <a:spcPct val="130000"/>
              </a:lnSpc>
              <a:buNone/>
            </a:pPr>
            <a:endParaRPr lang="nl-NL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Behoefte/wensen: meerderheid+, bijeenkomen in kleine groepen, digitaal voor nu voor de helft ook alternatief</a:t>
            </a:r>
          </a:p>
          <a:p>
            <a:pPr marL="0" indent="0">
              <a:lnSpc>
                <a:spcPct val="130000"/>
              </a:lnSpc>
              <a:buNone/>
            </a:pPr>
            <a:endParaRPr lang="nl-NL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  <a:p>
            <a:endParaRPr lang="nl-NL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4172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88C14B-A3DD-47E2-9383-FFEE293A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201607"/>
            <a:ext cx="8596668" cy="615518"/>
          </a:xfrm>
        </p:spPr>
        <p:txBody>
          <a:bodyPr>
            <a:normAutofit fontScale="90000"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  <a:endParaRPr lang="nl-NL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9D561-4B11-4C9B-B4D4-5BA84446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817125"/>
            <a:ext cx="8596668" cy="5867760"/>
          </a:xfrm>
        </p:spPr>
        <p:txBody>
          <a:bodyPr>
            <a:noAutofit/>
          </a:bodyPr>
          <a:lstStyle/>
          <a:p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Geeft antwoord op de vraagstelling: “Wat zijn de ervaringen en wensen omtrent lotgenotencontact tussen naasten van mensen geraakt door hoofd-halskanker?”</a:t>
            </a:r>
          </a:p>
          <a:p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Ervaringen: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Gezellig, prettig, kracht en positiviteit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Gemis van aansluiting op elkaar, angst voor eigen situatie, toegankelijkheid locaties, ervaring proefbijeenkomst </a:t>
            </a:r>
          </a:p>
          <a:p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Wensen: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 per 2/3 maanden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Praten met anderen ca. 2 uur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Informatie en ervaringen uitwisselen </a:t>
            </a:r>
          </a:p>
          <a:p>
            <a:endParaRPr lang="nl-NL" sz="190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2923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CE58A7E64F54DA86C13611A5847C9" ma:contentTypeVersion="5" ma:contentTypeDescription="Een nieuw document maken." ma:contentTypeScope="" ma:versionID="1b06141af240bd0f4712a52f74dfe32b">
  <xsd:schema xmlns:xsd="http://www.w3.org/2001/XMLSchema" xmlns:xs="http://www.w3.org/2001/XMLSchema" xmlns:p="http://schemas.microsoft.com/office/2006/metadata/properties" xmlns:ns2="c1dc1244-cd8f-4476-87d7-a0420057a014" targetNamespace="http://schemas.microsoft.com/office/2006/metadata/properties" ma:root="true" ma:fieldsID="98514db7236f526702ea4c8eda81306f" ns2:_="">
    <xsd:import namespace="c1dc1244-cd8f-4476-87d7-a0420057a0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c1244-cd8f-4476-87d7-a0420057a0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91F0A7-B9C5-4325-8BFA-E0D24AFB8E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FADCE4-566C-4CEE-977D-592C2A832039}">
  <ds:schemaRefs>
    <ds:schemaRef ds:uri="c1dc1244-cd8f-4476-87d7-a0420057a0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58300BE-F540-49E1-A48C-BB5FD6F7146E}">
  <ds:schemaRefs>
    <ds:schemaRef ds:uri="c1dc1244-cd8f-4476-87d7-a0420057a01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Breedbeeld</PresentationFormat>
  <Paragraphs>61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De ervaringen en wensen van naasten omtrent lotgenotencontact</vt:lpstr>
      <vt:lpstr>Inhoudsopgave</vt:lpstr>
      <vt:lpstr>Inleiding</vt:lpstr>
      <vt:lpstr>Vraag- en doelstelling</vt:lpstr>
      <vt:lpstr>Methode</vt:lpstr>
      <vt:lpstr>Resultaten literatuuronderzoek</vt:lpstr>
      <vt:lpstr>Resultaten praktijkonderzoek</vt:lpstr>
      <vt:lpstr>Resultaten praktijkonderzoek</vt:lpstr>
      <vt:lpstr>Conclusie</vt:lpstr>
      <vt:lpstr>Aanbevelingen</vt:lpstr>
      <vt:lpstr>Ervaring onderzoek op ons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ervaringen en wensen van naasten omtrent lotgenotencontact</dc:title>
  <dc:creator>Prins K, Kim</dc:creator>
  <cp:lastModifiedBy>Ruiter JA de, Alison</cp:lastModifiedBy>
  <cp:revision>2</cp:revision>
  <dcterms:created xsi:type="dcterms:W3CDTF">2021-01-25T13:54:56Z</dcterms:created>
  <dcterms:modified xsi:type="dcterms:W3CDTF">2021-02-04T10:09:23Z</dcterms:modified>
</cp:coreProperties>
</file>