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1" r:id="rId2"/>
    <p:sldId id="282" r:id="rId3"/>
    <p:sldId id="286" r:id="rId4"/>
    <p:sldId id="284" r:id="rId5"/>
    <p:sldId id="303" r:id="rId6"/>
    <p:sldId id="288" r:id="rId7"/>
    <p:sldId id="290" r:id="rId8"/>
    <p:sldId id="291" r:id="rId9"/>
    <p:sldId id="289" r:id="rId10"/>
    <p:sldId id="298" r:id="rId11"/>
    <p:sldId id="299" r:id="rId12"/>
    <p:sldId id="302" r:id="rId13"/>
    <p:sldId id="300" r:id="rId14"/>
    <p:sldId id="301" r:id="rId15"/>
    <p:sldId id="296" r:id="rId16"/>
    <p:sldId id="283" r:id="rId17"/>
    <p:sldId id="285" r:id="rId1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7" autoAdjust="0"/>
    <p:restoredTop sz="94629" autoAdjust="0"/>
  </p:normalViewPr>
  <p:slideViewPr>
    <p:cSldViewPr>
      <p:cViewPr varScale="1">
        <p:scale>
          <a:sx n="109" d="100"/>
          <a:sy n="109" d="100"/>
        </p:scale>
        <p:origin x="1752" y="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CF67C-48AE-4049-8128-2FFA2A3609D0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F73B4-9B83-4EF0-9E1E-E7CFF73A7E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6832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F73B4-9B83-4EF0-9E1E-E7CFF73A7E2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1186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F73B4-9B83-4EF0-9E1E-E7CFF73A7E2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8143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F73B4-9B83-4EF0-9E1E-E7CFF73A7E2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463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F73B4-9B83-4EF0-9E1E-E7CFF73A7E2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2292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F73B4-9B83-4EF0-9E1E-E7CFF73A7E2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0310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F73B4-9B83-4EF0-9E1E-E7CFF73A7E2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7794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F73B4-9B83-4EF0-9E1E-E7CFF73A7E2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1395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F73B4-9B83-4EF0-9E1E-E7CFF73A7E2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1089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F73B4-9B83-4EF0-9E1E-E7CFF73A7E2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7298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F73B4-9B83-4EF0-9E1E-E7CFF73A7E2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100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F73B4-9B83-4EF0-9E1E-E7CFF73A7E2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365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F73B4-9B83-4EF0-9E1E-E7CFF73A7E2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5258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F73B4-9B83-4EF0-9E1E-E7CFF73A7E2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3114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F73B4-9B83-4EF0-9E1E-E7CFF73A7E2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8723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F73B4-9B83-4EF0-9E1E-E7CFF73A7E2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9569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F73B4-9B83-4EF0-9E1E-E7CFF73A7E2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6759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F73B4-9B83-4EF0-9E1E-E7CFF73A7E2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3588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1EA5-7D1D-4BD2-BBED-E38975409C6A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A6E4-8328-48A2-8803-EE9A3E769D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160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1EA5-7D1D-4BD2-BBED-E38975409C6A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A6E4-8328-48A2-8803-EE9A3E769D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441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1EA5-7D1D-4BD2-BBED-E38975409C6A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A6E4-8328-48A2-8803-EE9A3E769D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823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1EA5-7D1D-4BD2-BBED-E38975409C6A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A6E4-8328-48A2-8803-EE9A3E769D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605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1EA5-7D1D-4BD2-BBED-E38975409C6A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A6E4-8328-48A2-8803-EE9A3E769D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306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1EA5-7D1D-4BD2-BBED-E38975409C6A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A6E4-8328-48A2-8803-EE9A3E769D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232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1EA5-7D1D-4BD2-BBED-E38975409C6A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A6E4-8328-48A2-8803-EE9A3E769D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869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1EA5-7D1D-4BD2-BBED-E38975409C6A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A6E4-8328-48A2-8803-EE9A3E769D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078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1EA5-7D1D-4BD2-BBED-E38975409C6A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A6E4-8328-48A2-8803-EE9A3E769D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332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1EA5-7D1D-4BD2-BBED-E38975409C6A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A6E4-8328-48A2-8803-EE9A3E769D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532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1EA5-7D1D-4BD2-BBED-E38975409C6A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AA6E4-8328-48A2-8803-EE9A3E769D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040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91EA5-7D1D-4BD2-BBED-E38975409C6A}" type="datetimeFigureOut">
              <a:rPr lang="nl-NL" smtClean="0"/>
              <a:t>17-10-2023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AA6E4-8328-48A2-8803-EE9A3E769D7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483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cid:image012.png@01D75C78.F992FE30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pvhh.nl/ervaringen-delen/kom-in-contact/themabijeenkomsten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cid:image012.png@01D75C78.F992FE30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14.jpeg"/><Relationship Id="rId4" Type="http://schemas.openxmlformats.org/officeDocument/2006/relationships/image" Target="../media/image2.png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cid:image012.png@01D75C78.F992FE30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cid:image012.png@01D75C78.F992FE30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cid:image012.png@01D75C78.F992FE30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cid:image012.png@01D75C78.F992FE3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cid:image012.png@01D75C78.F992FE30" TargetMode="Externa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cid:image012.png@01D75C78.F992FE30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cid:image012.png@01D75C78.F992FE30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cid:image012.png@01D75C78.F992FE30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cid:image012.png@01D75C78.F992FE30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cid:image012.png@01D75C78.F992FE30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cid:image012.png@01D75C78.F992FE3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playlist?list=PL5NnSaW4qHHesl3yOYCSaIFx8fiz6UL03" TargetMode="External"/><Relationship Id="rId9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cid:image012.png@01D75C78.F992FE30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cid:image012.png@01D75C78.F992FE30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cid:image012.png@01D75C78.F992FE30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60" y="-25160"/>
            <a:ext cx="9144000" cy="6858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395536" y="1760545"/>
            <a:ext cx="7772400" cy="147002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nl-NL" dirty="0"/>
              <a:t> </a:t>
            </a:r>
            <a:br>
              <a:rPr lang="nl-NL" dirty="0"/>
            </a:br>
            <a:r>
              <a:rPr lang="nl-NL" i="1" dirty="0"/>
              <a:t/>
            </a:r>
            <a:br>
              <a:rPr lang="nl-NL" i="1" dirty="0"/>
            </a:br>
            <a:r>
              <a:rPr lang="nl-NL" dirty="0" smtClean="0"/>
              <a:t>Resultaten</a:t>
            </a:r>
            <a:r>
              <a:rPr lang="nl-NL" i="1" dirty="0" smtClean="0"/>
              <a:t> </a:t>
            </a:r>
            <a:r>
              <a:rPr lang="nl-NL" dirty="0"/>
              <a:t>make sense campagne </a:t>
            </a:r>
            <a:r>
              <a:rPr lang="nl-NL" dirty="0" smtClean="0"/>
              <a:t>18-22 </a:t>
            </a:r>
            <a:r>
              <a:rPr lang="nl-NL" dirty="0"/>
              <a:t>september </a:t>
            </a:r>
            <a:r>
              <a:rPr lang="nl-NL" dirty="0" smtClean="0"/>
              <a:t>2023 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>
          <a:xfrm>
            <a:off x="1253784" y="3717032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nl-NL" dirty="0" smtClean="0"/>
              <a:t>Thema: Hoofd-halskanker: </a:t>
            </a:r>
          </a:p>
          <a:p>
            <a:r>
              <a:rPr lang="nl-NL" dirty="0" smtClean="0"/>
              <a:t>“Lach het niet weg”</a:t>
            </a:r>
          </a:p>
          <a:p>
            <a:r>
              <a:rPr lang="nl-NL" sz="1900" dirty="0"/>
              <a:t>Als gelaryngectomeerde kun je niet meer </a:t>
            </a:r>
            <a:r>
              <a:rPr lang="nl-NL" sz="1900" dirty="0" smtClean="0"/>
              <a:t>bulderen van het </a:t>
            </a:r>
            <a:r>
              <a:rPr lang="nl-NL" sz="1900" dirty="0"/>
              <a:t>lachen, als je mond scheef is of er is iets met je gebit, durf je dan nog te lachen? </a:t>
            </a:r>
            <a:endParaRPr lang="nl-NL" sz="1900" dirty="0" smtClean="0"/>
          </a:p>
        </p:txBody>
      </p:sp>
      <p:pic>
        <p:nvPicPr>
          <p:cNvPr id="5" name="Afbeelding 4" descr="Knipsel.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48551" y="5412245"/>
            <a:ext cx="2359817" cy="851258"/>
          </a:xfrm>
          <a:prstGeom prst="rect">
            <a:avLst/>
          </a:prstGeom>
        </p:spPr>
      </p:pic>
      <p:pic>
        <p:nvPicPr>
          <p:cNvPr id="6" name="Afbeelding 5" descr="cid:image012.png@01D75C78.F992FE3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0183"/>
            <a:ext cx="4202872" cy="156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60" y="5401989"/>
            <a:ext cx="1877875" cy="619299"/>
          </a:xfrm>
          <a:prstGeom prst="rect">
            <a:avLst/>
          </a:prstGeom>
        </p:spPr>
      </p:pic>
      <p:pic>
        <p:nvPicPr>
          <p:cNvPr id="1026" name="Picture 2" descr="Logo NWHHT zw-w de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260528"/>
            <a:ext cx="10763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7864" y="5357404"/>
            <a:ext cx="1535444" cy="77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5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6"/>
            <a:ext cx="9144000" cy="6858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  </a:t>
            </a:r>
            <a:br>
              <a:rPr lang="nl-NL" dirty="0" smtClean="0"/>
            </a:br>
            <a:r>
              <a:rPr lang="nl-NL" sz="2200" dirty="0"/>
              <a:t/>
            </a:r>
            <a:br>
              <a:rPr lang="nl-NL" sz="2200" dirty="0"/>
            </a:br>
            <a:r>
              <a:rPr lang="nl-NL" sz="2200" dirty="0"/>
              <a:t/>
            </a:r>
            <a:br>
              <a:rPr lang="nl-NL" sz="2200" dirty="0"/>
            </a:br>
            <a:endParaRPr lang="nl-NL" sz="2200" dirty="0"/>
          </a:p>
        </p:txBody>
      </p:sp>
      <p:sp>
        <p:nvSpPr>
          <p:cNvPr id="12" name="Tijdelijke aanduiding voor inhoud 11"/>
          <p:cNvSpPr>
            <a:spLocks noGrp="1"/>
          </p:cNvSpPr>
          <p:nvPr>
            <p:ph idx="1"/>
          </p:nvPr>
        </p:nvSpPr>
        <p:spPr>
          <a:xfrm>
            <a:off x="611560" y="2066359"/>
            <a:ext cx="8229600" cy="4525963"/>
          </a:xfrm>
        </p:spPr>
        <p:txBody>
          <a:bodyPr>
            <a:normAutofit/>
          </a:bodyPr>
          <a:lstStyle/>
          <a:p>
            <a:pPr fontAlgn="t"/>
            <a:endParaRPr lang="nl-NL" dirty="0"/>
          </a:p>
          <a:p>
            <a:pPr marL="0" indent="0">
              <a:buNone/>
            </a:pPr>
            <a:endParaRPr lang="nl-NL" b="1" dirty="0" smtClean="0"/>
          </a:p>
        </p:txBody>
      </p:sp>
      <p:sp>
        <p:nvSpPr>
          <p:cNvPr id="4" name="Ondertitel 3"/>
          <p:cNvSpPr>
            <a:spLocks noGrp="1"/>
          </p:cNvSpPr>
          <p:nvPr>
            <p:ph type="subTitle" idx="4294967295"/>
          </p:nvPr>
        </p:nvSpPr>
        <p:spPr>
          <a:xfrm>
            <a:off x="0" y="3886200"/>
            <a:ext cx="6400800" cy="1752600"/>
          </a:xfrm>
        </p:spPr>
        <p:txBody>
          <a:bodyPr>
            <a:normAutofit/>
          </a:bodyPr>
          <a:lstStyle/>
          <a:p>
            <a:pPr algn="l"/>
            <a:endParaRPr lang="nl-NL" dirty="0" smtClean="0">
              <a:solidFill>
                <a:schemeClr val="tx1"/>
              </a:solidFill>
            </a:endParaRPr>
          </a:p>
          <a:p>
            <a:pPr algn="l"/>
            <a:endParaRPr lang="nl-NL" dirty="0" smtClean="0">
              <a:solidFill>
                <a:schemeClr val="tx1"/>
              </a:solidFill>
            </a:endParaRPr>
          </a:p>
        </p:txBody>
      </p:sp>
      <p:pic>
        <p:nvPicPr>
          <p:cNvPr id="5" name="Afbeelding 4" descr="Knipsel.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48551" y="5412245"/>
            <a:ext cx="2359817" cy="85125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5401989"/>
            <a:ext cx="1877875" cy="619299"/>
          </a:xfrm>
          <a:prstGeom prst="rect">
            <a:avLst/>
          </a:prstGeom>
        </p:spPr>
      </p:pic>
      <p:pic>
        <p:nvPicPr>
          <p:cNvPr id="1026" name="Picture 2" descr="Logo NWHHT zw-w de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260528"/>
            <a:ext cx="10763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7864" y="5357404"/>
            <a:ext cx="1535444" cy="776112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051720" y="1246468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 smtClean="0"/>
              <a:t>Activiteiten </a:t>
            </a:r>
            <a:endParaRPr lang="nl-NL" sz="4400" dirty="0"/>
          </a:p>
        </p:txBody>
      </p:sp>
      <p:sp>
        <p:nvSpPr>
          <p:cNvPr id="10" name="Tekstvak 9"/>
          <p:cNvSpPr txBox="1"/>
          <p:nvPr/>
        </p:nvSpPr>
        <p:spPr>
          <a:xfrm>
            <a:off x="1223211" y="2028099"/>
            <a:ext cx="53285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Themabijeenkomst AvL 19 september</a:t>
            </a:r>
          </a:p>
          <a:p>
            <a:r>
              <a:rPr lang="nl-NL" dirty="0"/>
              <a:t>de totale laryngectomie</a:t>
            </a:r>
          </a:p>
          <a:p>
            <a:r>
              <a:rPr lang="nl-NL" dirty="0"/>
              <a:t>125 deelnemers </a:t>
            </a:r>
          </a:p>
          <a:p>
            <a:endParaRPr lang="nl-NL" dirty="0"/>
          </a:p>
          <a:p>
            <a:r>
              <a:rPr lang="nl-NL" dirty="0"/>
              <a:t>Themabijeenkomst MUMC+ 20 september </a:t>
            </a:r>
          </a:p>
          <a:p>
            <a:r>
              <a:rPr lang="nl-NL" dirty="0"/>
              <a:t> Mondziekten, Kaak- en Aangezichtschirurgie</a:t>
            </a:r>
          </a:p>
          <a:p>
            <a:r>
              <a:rPr lang="nl-NL" dirty="0" smtClean="0"/>
              <a:t>135 </a:t>
            </a:r>
            <a:r>
              <a:rPr lang="nl-NL" dirty="0"/>
              <a:t>deelnemers</a:t>
            </a:r>
          </a:p>
          <a:p>
            <a:endParaRPr lang="nl-NL" dirty="0"/>
          </a:p>
          <a:p>
            <a:r>
              <a:rPr lang="nl-NL" dirty="0"/>
              <a:t>zie ook </a:t>
            </a:r>
            <a:r>
              <a:rPr lang="nl-NL" dirty="0">
                <a:hlinkClick r:id="rId8"/>
              </a:rPr>
              <a:t>Themabijeenkomsten | PVHH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14" name="Picture 4" descr="https://pvhh.nl/wp-content/uploads/2023/09/20230919_165235-e169520207856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763" y="2844919"/>
            <a:ext cx="1621391" cy="178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pvhh.nl/wp-content/uploads/2023/09/MUMC-e169528644973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6065"/>
            <a:ext cx="3230508" cy="127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fbeelding 15" descr="cid:image012.png@01D75C78.F992FE30"/>
          <p:cNvPicPr/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0183"/>
            <a:ext cx="3698816" cy="1219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90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6"/>
            <a:ext cx="9144000" cy="6858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  </a:t>
            </a:r>
            <a:br>
              <a:rPr lang="nl-NL" dirty="0" smtClean="0"/>
            </a:br>
            <a:r>
              <a:rPr lang="nl-NL" sz="2200" dirty="0"/>
              <a:t/>
            </a:r>
            <a:br>
              <a:rPr lang="nl-NL" sz="2200" dirty="0"/>
            </a:br>
            <a:r>
              <a:rPr lang="nl-NL" sz="2200" dirty="0"/>
              <a:t/>
            </a:r>
            <a:br>
              <a:rPr lang="nl-NL" sz="2200" dirty="0"/>
            </a:br>
            <a:endParaRPr lang="nl-NL" sz="2200" dirty="0"/>
          </a:p>
        </p:txBody>
      </p:sp>
      <p:sp>
        <p:nvSpPr>
          <p:cNvPr id="12" name="Tijdelijke aanduiding voor inhoud 11"/>
          <p:cNvSpPr>
            <a:spLocks noGrp="1"/>
          </p:cNvSpPr>
          <p:nvPr>
            <p:ph idx="1"/>
          </p:nvPr>
        </p:nvSpPr>
        <p:spPr>
          <a:xfrm>
            <a:off x="611560" y="2066359"/>
            <a:ext cx="8229600" cy="4525963"/>
          </a:xfrm>
        </p:spPr>
        <p:txBody>
          <a:bodyPr>
            <a:normAutofit/>
          </a:bodyPr>
          <a:lstStyle/>
          <a:p>
            <a:pPr fontAlgn="t"/>
            <a:endParaRPr lang="nl-NL" dirty="0"/>
          </a:p>
          <a:p>
            <a:pPr marL="0" indent="0">
              <a:buNone/>
            </a:pPr>
            <a:endParaRPr lang="nl-NL" b="1" dirty="0" smtClean="0"/>
          </a:p>
        </p:txBody>
      </p:sp>
      <p:sp>
        <p:nvSpPr>
          <p:cNvPr id="4" name="Ondertitel 3"/>
          <p:cNvSpPr>
            <a:spLocks noGrp="1"/>
          </p:cNvSpPr>
          <p:nvPr>
            <p:ph type="subTitle" idx="4294967295"/>
          </p:nvPr>
        </p:nvSpPr>
        <p:spPr>
          <a:xfrm>
            <a:off x="0" y="3886200"/>
            <a:ext cx="6400800" cy="1752600"/>
          </a:xfrm>
        </p:spPr>
        <p:txBody>
          <a:bodyPr>
            <a:normAutofit/>
          </a:bodyPr>
          <a:lstStyle/>
          <a:p>
            <a:pPr algn="l"/>
            <a:endParaRPr lang="nl-NL" dirty="0" smtClean="0">
              <a:solidFill>
                <a:schemeClr val="tx1"/>
              </a:solidFill>
            </a:endParaRPr>
          </a:p>
          <a:p>
            <a:pPr algn="l"/>
            <a:endParaRPr lang="nl-NL" dirty="0" smtClean="0">
              <a:solidFill>
                <a:schemeClr val="tx1"/>
              </a:solidFill>
            </a:endParaRPr>
          </a:p>
        </p:txBody>
      </p:sp>
      <p:pic>
        <p:nvPicPr>
          <p:cNvPr id="5" name="Afbeelding 4" descr="Knipsel.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48551" y="5412245"/>
            <a:ext cx="2359817" cy="85125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5401989"/>
            <a:ext cx="1877875" cy="619299"/>
          </a:xfrm>
          <a:prstGeom prst="rect">
            <a:avLst/>
          </a:prstGeom>
        </p:spPr>
      </p:pic>
      <p:pic>
        <p:nvPicPr>
          <p:cNvPr id="1026" name="Picture 2" descr="Logo NWHHT zw-w de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260528"/>
            <a:ext cx="10763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7864" y="5357404"/>
            <a:ext cx="1535444" cy="776112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051720" y="1246468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 smtClean="0"/>
              <a:t>Activiteiten </a:t>
            </a:r>
            <a:endParaRPr lang="nl-NL" sz="4400" dirty="0"/>
          </a:p>
        </p:txBody>
      </p:sp>
      <p:sp>
        <p:nvSpPr>
          <p:cNvPr id="10" name="Tekstvak 9"/>
          <p:cNvSpPr txBox="1"/>
          <p:nvPr/>
        </p:nvSpPr>
        <p:spPr>
          <a:xfrm>
            <a:off x="1796407" y="2477052"/>
            <a:ext cx="53285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/>
              <a:t>Posterpresentatie </a:t>
            </a:r>
            <a:r>
              <a:rPr lang="nl-NL" sz="2400" dirty="0"/>
              <a:t>in het UMC Utrecht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Symposium UMCU: Diagnostiek en behandeling van het kleine larynxcarcinoom’.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16" name="Afbeelding 15" descr="cid:image012.png@01D75C78.F992FE30"/>
          <p:cNvPicPr/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0183"/>
            <a:ext cx="3698816" cy="1219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471" y="140736"/>
            <a:ext cx="2292098" cy="1740569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7997" y="2487829"/>
            <a:ext cx="1425652" cy="2156265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00800" y="3503713"/>
            <a:ext cx="2251732" cy="16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  </a:t>
            </a:r>
            <a:br>
              <a:rPr lang="nl-NL" dirty="0" smtClean="0"/>
            </a:br>
            <a:r>
              <a:rPr lang="nl-NL" sz="2200" dirty="0"/>
              <a:t/>
            </a:r>
            <a:br>
              <a:rPr lang="nl-NL" sz="2200" dirty="0"/>
            </a:br>
            <a:r>
              <a:rPr lang="nl-NL" sz="2200" dirty="0"/>
              <a:t/>
            </a:r>
            <a:br>
              <a:rPr lang="nl-NL" sz="2200" dirty="0"/>
            </a:br>
            <a:endParaRPr lang="nl-NL" sz="2200" dirty="0"/>
          </a:p>
        </p:txBody>
      </p:sp>
      <p:sp>
        <p:nvSpPr>
          <p:cNvPr id="12" name="Tijdelijke aanduiding voor inhoud 11"/>
          <p:cNvSpPr>
            <a:spLocks noGrp="1"/>
          </p:cNvSpPr>
          <p:nvPr>
            <p:ph idx="1"/>
          </p:nvPr>
        </p:nvSpPr>
        <p:spPr>
          <a:xfrm>
            <a:off x="611560" y="2066359"/>
            <a:ext cx="8229600" cy="4525963"/>
          </a:xfrm>
        </p:spPr>
        <p:txBody>
          <a:bodyPr>
            <a:normAutofit/>
          </a:bodyPr>
          <a:lstStyle/>
          <a:p>
            <a:pPr fontAlgn="t"/>
            <a:endParaRPr lang="nl-NL" dirty="0"/>
          </a:p>
          <a:p>
            <a:pPr marL="0" indent="0">
              <a:buNone/>
            </a:pPr>
            <a:endParaRPr lang="nl-NL" b="1" dirty="0" smtClean="0"/>
          </a:p>
        </p:txBody>
      </p:sp>
      <p:sp>
        <p:nvSpPr>
          <p:cNvPr id="4" name="Ondertitel 3"/>
          <p:cNvSpPr>
            <a:spLocks noGrp="1"/>
          </p:cNvSpPr>
          <p:nvPr>
            <p:ph type="subTitle" idx="4294967295"/>
          </p:nvPr>
        </p:nvSpPr>
        <p:spPr>
          <a:xfrm>
            <a:off x="0" y="3886200"/>
            <a:ext cx="6400800" cy="1752600"/>
          </a:xfrm>
        </p:spPr>
        <p:txBody>
          <a:bodyPr>
            <a:normAutofit/>
          </a:bodyPr>
          <a:lstStyle/>
          <a:p>
            <a:pPr algn="l"/>
            <a:endParaRPr lang="nl-NL" dirty="0" smtClean="0">
              <a:solidFill>
                <a:schemeClr val="tx1"/>
              </a:solidFill>
            </a:endParaRPr>
          </a:p>
          <a:p>
            <a:pPr algn="l"/>
            <a:endParaRPr lang="nl-NL" dirty="0" smtClean="0">
              <a:solidFill>
                <a:schemeClr val="tx1"/>
              </a:solidFill>
            </a:endParaRPr>
          </a:p>
        </p:txBody>
      </p:sp>
      <p:pic>
        <p:nvPicPr>
          <p:cNvPr id="5" name="Afbeelding 4" descr="Knipsel.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7992" y="5654973"/>
            <a:ext cx="2359817" cy="85125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5714849"/>
            <a:ext cx="1877875" cy="619299"/>
          </a:xfrm>
          <a:prstGeom prst="rect">
            <a:avLst/>
          </a:prstGeom>
        </p:spPr>
      </p:pic>
      <p:pic>
        <p:nvPicPr>
          <p:cNvPr id="1026" name="Picture 2" descr="Logo NWHHT zw-w de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428" y="5527622"/>
            <a:ext cx="10763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5636443"/>
            <a:ext cx="1535444" cy="77611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312" y="1302856"/>
            <a:ext cx="7616096" cy="4266026"/>
          </a:xfrm>
          <a:prstGeom prst="rect">
            <a:avLst/>
          </a:prstGeom>
        </p:spPr>
      </p:pic>
      <p:pic>
        <p:nvPicPr>
          <p:cNvPr id="13" name="Afbeelding 12" descr="cid:image012.png@01D75C78.F992FE30"/>
          <p:cNvPicPr/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19" y="246846"/>
            <a:ext cx="3266768" cy="1052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50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  </a:t>
            </a:r>
            <a:br>
              <a:rPr lang="nl-NL" dirty="0" smtClean="0"/>
            </a:br>
            <a:r>
              <a:rPr lang="nl-NL" sz="2200" dirty="0"/>
              <a:t/>
            </a:r>
            <a:br>
              <a:rPr lang="nl-NL" sz="2200" dirty="0"/>
            </a:br>
            <a:r>
              <a:rPr lang="nl-NL" sz="2200" dirty="0"/>
              <a:t/>
            </a:r>
            <a:br>
              <a:rPr lang="nl-NL" sz="2200" dirty="0"/>
            </a:br>
            <a:endParaRPr lang="nl-NL" sz="2200" dirty="0"/>
          </a:p>
        </p:txBody>
      </p:sp>
      <p:sp>
        <p:nvSpPr>
          <p:cNvPr id="12" name="Tijdelijke aanduiding voor inhoud 11"/>
          <p:cNvSpPr>
            <a:spLocks noGrp="1"/>
          </p:cNvSpPr>
          <p:nvPr>
            <p:ph idx="1"/>
          </p:nvPr>
        </p:nvSpPr>
        <p:spPr>
          <a:xfrm>
            <a:off x="611560" y="2066359"/>
            <a:ext cx="8229600" cy="4525963"/>
          </a:xfrm>
        </p:spPr>
        <p:txBody>
          <a:bodyPr>
            <a:normAutofit/>
          </a:bodyPr>
          <a:lstStyle/>
          <a:p>
            <a:pPr fontAlgn="t"/>
            <a:endParaRPr lang="nl-NL" dirty="0"/>
          </a:p>
          <a:p>
            <a:pPr marL="0" indent="0">
              <a:buNone/>
            </a:pPr>
            <a:endParaRPr lang="nl-NL" b="1" dirty="0" smtClean="0"/>
          </a:p>
        </p:txBody>
      </p:sp>
      <p:sp>
        <p:nvSpPr>
          <p:cNvPr id="4" name="Ondertitel 3"/>
          <p:cNvSpPr>
            <a:spLocks noGrp="1"/>
          </p:cNvSpPr>
          <p:nvPr>
            <p:ph type="subTitle" idx="4294967295"/>
          </p:nvPr>
        </p:nvSpPr>
        <p:spPr>
          <a:xfrm>
            <a:off x="0" y="3886200"/>
            <a:ext cx="6400800" cy="1752600"/>
          </a:xfrm>
        </p:spPr>
        <p:txBody>
          <a:bodyPr>
            <a:normAutofit/>
          </a:bodyPr>
          <a:lstStyle/>
          <a:p>
            <a:pPr algn="l"/>
            <a:endParaRPr lang="nl-NL" dirty="0" smtClean="0">
              <a:solidFill>
                <a:schemeClr val="tx1"/>
              </a:solidFill>
            </a:endParaRPr>
          </a:p>
          <a:p>
            <a:pPr algn="l"/>
            <a:endParaRPr lang="nl-NL" dirty="0" smtClean="0">
              <a:solidFill>
                <a:schemeClr val="tx1"/>
              </a:solidFill>
            </a:endParaRPr>
          </a:p>
        </p:txBody>
      </p:sp>
      <p:pic>
        <p:nvPicPr>
          <p:cNvPr id="5" name="Afbeelding 4" descr="Knipsel.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7992" y="5654973"/>
            <a:ext cx="2359817" cy="85125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5714849"/>
            <a:ext cx="1877875" cy="619299"/>
          </a:xfrm>
          <a:prstGeom prst="rect">
            <a:avLst/>
          </a:prstGeom>
        </p:spPr>
      </p:pic>
      <p:pic>
        <p:nvPicPr>
          <p:cNvPr id="1026" name="Picture 2" descr="Logo NWHHT zw-w de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428" y="5527622"/>
            <a:ext cx="10763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5636443"/>
            <a:ext cx="1535444" cy="776112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057300" y="447848"/>
            <a:ext cx="67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 smtClean="0"/>
              <a:t>Acties op landingspagina</a:t>
            </a:r>
            <a:endParaRPr lang="nl-NL" sz="440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584" y="1351645"/>
            <a:ext cx="7689540" cy="410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2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  </a:t>
            </a:r>
            <a:br>
              <a:rPr lang="nl-NL" dirty="0" smtClean="0"/>
            </a:br>
            <a:r>
              <a:rPr lang="nl-NL" sz="2200" dirty="0"/>
              <a:t/>
            </a:r>
            <a:br>
              <a:rPr lang="nl-NL" sz="2200" dirty="0"/>
            </a:br>
            <a:r>
              <a:rPr lang="nl-NL" sz="2200" dirty="0"/>
              <a:t/>
            </a:r>
            <a:br>
              <a:rPr lang="nl-NL" sz="2200" dirty="0"/>
            </a:br>
            <a:endParaRPr lang="nl-NL" sz="2200" dirty="0"/>
          </a:p>
        </p:txBody>
      </p:sp>
      <p:sp>
        <p:nvSpPr>
          <p:cNvPr id="12" name="Tijdelijke aanduiding voor inhoud 11"/>
          <p:cNvSpPr>
            <a:spLocks noGrp="1"/>
          </p:cNvSpPr>
          <p:nvPr>
            <p:ph idx="1"/>
          </p:nvPr>
        </p:nvSpPr>
        <p:spPr>
          <a:xfrm>
            <a:off x="611560" y="2066359"/>
            <a:ext cx="8229600" cy="4525963"/>
          </a:xfrm>
        </p:spPr>
        <p:txBody>
          <a:bodyPr>
            <a:normAutofit/>
          </a:bodyPr>
          <a:lstStyle/>
          <a:p>
            <a:pPr fontAlgn="t"/>
            <a:endParaRPr lang="nl-NL" dirty="0"/>
          </a:p>
          <a:p>
            <a:pPr marL="0" indent="0">
              <a:buNone/>
            </a:pPr>
            <a:endParaRPr lang="nl-NL" b="1" dirty="0" smtClean="0"/>
          </a:p>
        </p:txBody>
      </p:sp>
      <p:sp>
        <p:nvSpPr>
          <p:cNvPr id="4" name="Ondertitel 3"/>
          <p:cNvSpPr>
            <a:spLocks noGrp="1"/>
          </p:cNvSpPr>
          <p:nvPr>
            <p:ph type="subTitle" idx="4294967295"/>
          </p:nvPr>
        </p:nvSpPr>
        <p:spPr>
          <a:xfrm>
            <a:off x="0" y="3886200"/>
            <a:ext cx="6400800" cy="1752600"/>
          </a:xfrm>
        </p:spPr>
        <p:txBody>
          <a:bodyPr>
            <a:normAutofit/>
          </a:bodyPr>
          <a:lstStyle/>
          <a:p>
            <a:pPr algn="l"/>
            <a:endParaRPr lang="nl-NL" dirty="0" smtClean="0">
              <a:solidFill>
                <a:schemeClr val="tx1"/>
              </a:solidFill>
            </a:endParaRPr>
          </a:p>
          <a:p>
            <a:pPr algn="l"/>
            <a:endParaRPr lang="nl-NL" dirty="0" smtClean="0">
              <a:solidFill>
                <a:schemeClr val="tx1"/>
              </a:solidFill>
            </a:endParaRPr>
          </a:p>
        </p:txBody>
      </p:sp>
      <p:pic>
        <p:nvPicPr>
          <p:cNvPr id="5" name="Afbeelding 4" descr="Knipsel.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7992" y="5654973"/>
            <a:ext cx="2359817" cy="85125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5714849"/>
            <a:ext cx="1877875" cy="619299"/>
          </a:xfrm>
          <a:prstGeom prst="rect">
            <a:avLst/>
          </a:prstGeom>
        </p:spPr>
      </p:pic>
      <p:pic>
        <p:nvPicPr>
          <p:cNvPr id="1026" name="Picture 2" descr="Logo NWHHT zw-w de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59" y="5510555"/>
            <a:ext cx="10763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5636443"/>
            <a:ext cx="1535444" cy="776112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968913"/>
            <a:ext cx="67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smtClean="0"/>
              <a:t>Best presterende advertentie op Facebook </a:t>
            </a:r>
            <a:endParaRPr lang="nl-NL" sz="3200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8"/>
          <a:srcRect l="388" t="29003"/>
          <a:stretch/>
        </p:blipFill>
        <p:spPr>
          <a:xfrm>
            <a:off x="1043608" y="2636912"/>
            <a:ext cx="7478038" cy="2798440"/>
          </a:xfrm>
          <a:prstGeom prst="rect">
            <a:avLst/>
          </a:prstGeom>
        </p:spPr>
      </p:pic>
      <p:pic>
        <p:nvPicPr>
          <p:cNvPr id="14" name="Afbeelding 13" descr="cid:image012.png@01D75C78.F992FE30"/>
          <p:cNvPicPr/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0184"/>
            <a:ext cx="3266768" cy="1052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354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  </a:t>
            </a:r>
            <a:br>
              <a:rPr lang="nl-NL" dirty="0" smtClean="0"/>
            </a:br>
            <a:r>
              <a:rPr lang="nl-NL" sz="2200" dirty="0"/>
              <a:t/>
            </a:r>
            <a:br>
              <a:rPr lang="nl-NL" sz="2200" dirty="0"/>
            </a:br>
            <a:r>
              <a:rPr lang="nl-NL" sz="2200" dirty="0"/>
              <a:t/>
            </a:r>
            <a:br>
              <a:rPr lang="nl-NL" sz="2200" dirty="0"/>
            </a:br>
            <a:endParaRPr lang="nl-NL" sz="2200" dirty="0"/>
          </a:p>
        </p:txBody>
      </p:sp>
      <p:sp>
        <p:nvSpPr>
          <p:cNvPr id="12" name="Tijdelijke aanduiding voor inhoud 11"/>
          <p:cNvSpPr>
            <a:spLocks noGrp="1"/>
          </p:cNvSpPr>
          <p:nvPr>
            <p:ph idx="1"/>
          </p:nvPr>
        </p:nvSpPr>
        <p:spPr>
          <a:xfrm>
            <a:off x="611560" y="2066359"/>
            <a:ext cx="8229600" cy="4525963"/>
          </a:xfrm>
        </p:spPr>
        <p:txBody>
          <a:bodyPr>
            <a:normAutofit/>
          </a:bodyPr>
          <a:lstStyle/>
          <a:p>
            <a:pPr fontAlgn="t"/>
            <a:endParaRPr lang="nl-NL" dirty="0"/>
          </a:p>
          <a:p>
            <a:pPr marL="0" indent="0">
              <a:buNone/>
            </a:pPr>
            <a:endParaRPr lang="nl-NL" b="1" dirty="0" smtClean="0"/>
          </a:p>
        </p:txBody>
      </p:sp>
      <p:pic>
        <p:nvPicPr>
          <p:cNvPr id="5" name="Afbeelding 4" descr="Knipsel.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48551" y="5412245"/>
            <a:ext cx="2359817" cy="85125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5401989"/>
            <a:ext cx="1877875" cy="619299"/>
          </a:xfrm>
          <a:prstGeom prst="rect">
            <a:avLst/>
          </a:prstGeom>
        </p:spPr>
      </p:pic>
      <p:pic>
        <p:nvPicPr>
          <p:cNvPr id="1026" name="Picture 2" descr="Logo NWHHT zw-w de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260528"/>
            <a:ext cx="10763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7864" y="5357404"/>
            <a:ext cx="1535444" cy="776112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062064" y="1551961"/>
            <a:ext cx="4571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 smtClean="0"/>
              <a:t>LinkedIn</a:t>
            </a:r>
            <a:endParaRPr lang="nl-NL" sz="4400" dirty="0"/>
          </a:p>
        </p:txBody>
      </p:sp>
      <p:sp>
        <p:nvSpPr>
          <p:cNvPr id="10" name="Tekstvak 9"/>
          <p:cNvSpPr txBox="1"/>
          <p:nvPr/>
        </p:nvSpPr>
        <p:spPr>
          <a:xfrm>
            <a:off x="2062064" y="2611653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674 </a:t>
            </a:r>
            <a:r>
              <a:rPr lang="nl-NL" dirty="0" smtClean="0"/>
              <a:t>volgers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Betrokkenheid 3025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Reacties 1031</a:t>
            </a:r>
          </a:p>
          <a:p>
            <a:endParaRPr lang="nl-NL" dirty="0"/>
          </a:p>
        </p:txBody>
      </p:sp>
      <p:pic>
        <p:nvPicPr>
          <p:cNvPr id="11" name="Afbeelding 10" descr="cid:image012.png@01D75C78.F992FE30"/>
          <p:cNvPicPr/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0183"/>
            <a:ext cx="3698816" cy="1219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6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2008" y="14150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Samenstelling werkgroep 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4" name="Ondertitel 3"/>
          <p:cNvSpPr>
            <a:spLocks noGrp="1"/>
          </p:cNvSpPr>
          <p:nvPr>
            <p:ph sz="half" idx="1"/>
          </p:nvPr>
        </p:nvSpPr>
        <p:spPr>
          <a:xfrm>
            <a:off x="385424" y="2204864"/>
            <a:ext cx="4038600" cy="4525963"/>
          </a:xfrm>
        </p:spPr>
        <p:txBody>
          <a:bodyPr>
            <a:normAutofit fontScale="625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3200" dirty="0" smtClean="0">
                <a:solidFill>
                  <a:schemeClr val="tx1"/>
                </a:solidFill>
              </a:rPr>
              <a:t>PVHH: </a:t>
            </a:r>
            <a:r>
              <a:rPr lang="nl-NL" sz="3200" dirty="0">
                <a:solidFill>
                  <a:schemeClr val="tx1"/>
                </a:solidFill>
              </a:rPr>
              <a:t>Projectleiding</a:t>
            </a:r>
            <a:r>
              <a:rPr lang="nl-NL" sz="3200" dirty="0" smtClean="0">
                <a:solidFill>
                  <a:schemeClr val="tx1"/>
                </a:solidFill>
              </a:rPr>
              <a:t>   Petra Verdouw, Jannemarie van den Brand, </a:t>
            </a:r>
            <a:r>
              <a:rPr lang="nl-NL" sz="3200" dirty="0" smtClean="0"/>
              <a:t>Pauline Roelfzema</a:t>
            </a:r>
            <a:endParaRPr lang="nl-NL" sz="32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3200" dirty="0" smtClean="0">
                <a:solidFill>
                  <a:schemeClr val="tx1"/>
                </a:solidFill>
              </a:rPr>
              <a:t>NWHHT: Simone Eerenstein, Remco de Bree, Michael Frank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3200" dirty="0" smtClean="0">
                <a:solidFill>
                  <a:schemeClr val="tx1"/>
                </a:solidFill>
              </a:rPr>
              <a:t>PWHHT: Linda v.d. </a:t>
            </a:r>
            <a:r>
              <a:rPr lang="nl-NL" sz="3200" dirty="0"/>
              <a:t>H</a:t>
            </a:r>
            <a:r>
              <a:rPr lang="nl-NL" sz="3200" dirty="0" smtClean="0">
                <a:solidFill>
                  <a:schemeClr val="tx1"/>
                </a:solidFill>
              </a:rPr>
              <a:t>euvel, Angela Goossens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3200" dirty="0" smtClean="0">
                <a:solidFill>
                  <a:schemeClr val="tx1"/>
                </a:solidFill>
              </a:rPr>
              <a:t>IKNL: Boukje van Dijk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nl-NL" sz="4300" dirty="0">
              <a:solidFill>
                <a:schemeClr val="tx1"/>
              </a:solidFill>
            </a:endParaRPr>
          </a:p>
          <a:p>
            <a:pPr algn="l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9" name="Tijdelijke aanduiding voor inhoud 8"/>
          <p:cNvSpPr>
            <a:spLocks noGrp="1"/>
          </p:cNvSpPr>
          <p:nvPr>
            <p:ph sz="half" idx="2"/>
          </p:nvPr>
        </p:nvSpPr>
        <p:spPr>
          <a:xfrm>
            <a:off x="4650160" y="2204863"/>
            <a:ext cx="4038600" cy="4525963"/>
          </a:xfrm>
        </p:spPr>
        <p:txBody>
          <a:bodyPr>
            <a:normAutofit fontScale="62500" lnSpcReduction="20000"/>
          </a:bodyPr>
          <a:lstStyle/>
          <a:p>
            <a:r>
              <a:rPr lang="nl-NL" sz="3200" dirty="0"/>
              <a:t>Partner MEO </a:t>
            </a:r>
          </a:p>
          <a:p>
            <a:pPr marL="0" indent="0">
              <a:buNone/>
            </a:pPr>
            <a:r>
              <a:rPr lang="nl-NL" dirty="0"/>
              <a:t>Over </a:t>
            </a:r>
            <a:r>
              <a:rPr lang="nl-NL" dirty="0" err="1"/>
              <a:t>Meo</a:t>
            </a:r>
            <a:r>
              <a:rPr lang="nl-NL" dirty="0"/>
              <a:t>:</a:t>
            </a:r>
          </a:p>
          <a:p>
            <a:pPr marL="0" indent="0" fontAlgn="base">
              <a:buNone/>
            </a:pPr>
            <a:r>
              <a:rPr lang="nl-NL" dirty="0"/>
              <a:t>Wij bieden onze klanten zowel backoffice- als online en offline mediadiensten. Onze maatschappelijke missie staat bij onze ondernemingswijze voorop: een inclusieve arbeidsmarkt, waarin ook ruimte is voor mensen met een arbeidshandicap.</a:t>
            </a:r>
          </a:p>
          <a:p>
            <a:pPr marL="0" indent="0" fontAlgn="base">
              <a:buNone/>
            </a:pPr>
            <a:r>
              <a:rPr lang="nl-NL" dirty="0"/>
              <a:t>Bij MEO werken medewerkers met en zonder beperking als gelijkwaardige collega’s samen. We stellen leerwerkplekken beschikbaar: hier kunnen mensen met een afstand tot de arbeidsmarkt werkervaring opdoen, samen met stagiairs uit het regulier en speciaal voortgezet onderwijs.</a:t>
            </a:r>
          </a:p>
          <a:p>
            <a:endParaRPr lang="nl-NL" dirty="0"/>
          </a:p>
        </p:txBody>
      </p:sp>
      <p:pic>
        <p:nvPicPr>
          <p:cNvPr id="6" name="Afbeelding 5" descr="cid:image012.png@01D75C78.F992FE3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0183"/>
            <a:ext cx="4202872" cy="1564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738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" y="0"/>
            <a:ext cx="9144000" cy="6858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467544" y="2104629"/>
            <a:ext cx="7772400" cy="1470025"/>
          </a:xfrm>
        </p:spPr>
        <p:txBody>
          <a:bodyPr>
            <a:normAutofit/>
          </a:bodyPr>
          <a:lstStyle/>
          <a:p>
            <a:r>
              <a:rPr lang="nl-NL" dirty="0" smtClean="0"/>
              <a:t>Met dank aan de sponsoren 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>
          <a:xfrm>
            <a:off x="1153344" y="3310230"/>
            <a:ext cx="6400800" cy="1752600"/>
          </a:xfrm>
        </p:spPr>
        <p:txBody>
          <a:bodyPr/>
          <a:lstStyle/>
          <a:p>
            <a:pPr algn="l"/>
            <a:r>
              <a:rPr lang="nl-NL" dirty="0" smtClean="0">
                <a:solidFill>
                  <a:schemeClr val="tx1"/>
                </a:solidFill>
              </a:rPr>
              <a:t>BMS, Merck, MSD, Atos, MDS, Nutricia  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5" name="Afbeelding 4" descr="Knipsel.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48551" y="5412245"/>
            <a:ext cx="2359817" cy="851258"/>
          </a:xfrm>
          <a:prstGeom prst="rect">
            <a:avLst/>
          </a:prstGeom>
        </p:spPr>
      </p:pic>
      <p:pic>
        <p:nvPicPr>
          <p:cNvPr id="6" name="Afbeelding 5" descr="cid:image012.png@01D75C78.F992FE3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0183"/>
            <a:ext cx="4202872" cy="156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60" y="5401989"/>
            <a:ext cx="1877875" cy="619299"/>
          </a:xfrm>
          <a:prstGeom prst="rect">
            <a:avLst/>
          </a:prstGeom>
        </p:spPr>
      </p:pic>
      <p:pic>
        <p:nvPicPr>
          <p:cNvPr id="1026" name="Picture 2" descr="Logo NWHHT zw-w de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260528"/>
            <a:ext cx="10763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7864" y="5357404"/>
            <a:ext cx="1535444" cy="77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467544" y="2104630"/>
            <a:ext cx="7772400" cy="818532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Europese campagne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>
          <a:xfrm>
            <a:off x="1347464" y="2812676"/>
            <a:ext cx="6400800" cy="2447851"/>
          </a:xfrm>
        </p:spPr>
        <p:txBody>
          <a:bodyPr>
            <a:normAutofit fontScale="62500" lnSpcReduction="20000"/>
          </a:bodyPr>
          <a:lstStyle/>
          <a:p>
            <a:r>
              <a:rPr lang="nl-NL" dirty="0">
                <a:solidFill>
                  <a:schemeClr val="tx1"/>
                </a:solidFill>
              </a:rPr>
              <a:t>De </a:t>
            </a:r>
            <a:r>
              <a:rPr lang="nl-NL" b="1" dirty="0">
                <a:solidFill>
                  <a:schemeClr val="tx1"/>
                </a:solidFill>
              </a:rPr>
              <a:t>‘Make Sense’ </a:t>
            </a:r>
            <a:r>
              <a:rPr lang="nl-NL" dirty="0">
                <a:solidFill>
                  <a:schemeClr val="tx1"/>
                </a:solidFill>
              </a:rPr>
              <a:t>campagne en </a:t>
            </a:r>
            <a:r>
              <a:rPr lang="nl-NL" b="1" dirty="0">
                <a:solidFill>
                  <a:schemeClr val="tx1"/>
                </a:solidFill>
              </a:rPr>
              <a:t>“awareness-week”, </a:t>
            </a:r>
            <a:r>
              <a:rPr lang="nl-NL" dirty="0">
                <a:solidFill>
                  <a:schemeClr val="tx1"/>
                </a:solidFill>
              </a:rPr>
              <a:t>georganiseerd door de Europese Hoofd-Hals vereniging (EHNS), streeft naar een groter bewustzijn van hoofd-halskanker. Hierdoor kunnen de behandelingsresultaten en kansen op genezing voor patiënten met hoofd-halskanker verbeteren. </a:t>
            </a:r>
          </a:p>
          <a:p>
            <a:r>
              <a:rPr lang="nl-NL" dirty="0">
                <a:solidFill>
                  <a:schemeClr val="tx1"/>
                </a:solidFill>
              </a:rPr>
              <a:t>Tijdens deze week voor en over hoofd-halskanker zal er in Europees verband een uitgebreid programma zijn</a:t>
            </a:r>
            <a:r>
              <a:rPr lang="nl-NL" dirty="0" smtClean="0">
                <a:solidFill>
                  <a:schemeClr val="tx1"/>
                </a:solidFill>
              </a:rPr>
              <a:t>.</a:t>
            </a:r>
          </a:p>
          <a:p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5" name="Afbeelding 4" descr="Knipsel.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48551" y="5412245"/>
            <a:ext cx="2359817" cy="851258"/>
          </a:xfrm>
          <a:prstGeom prst="rect">
            <a:avLst/>
          </a:prstGeom>
        </p:spPr>
      </p:pic>
      <p:pic>
        <p:nvPicPr>
          <p:cNvPr id="6" name="Afbeelding 5" descr="cid:image012.png@01D75C78.F992FE3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0183"/>
            <a:ext cx="4202872" cy="156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60" y="5401989"/>
            <a:ext cx="1877875" cy="619299"/>
          </a:xfrm>
          <a:prstGeom prst="rect">
            <a:avLst/>
          </a:prstGeom>
        </p:spPr>
      </p:pic>
      <p:pic>
        <p:nvPicPr>
          <p:cNvPr id="1026" name="Picture 2" descr="Logo NWHHT zw-w de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260528"/>
            <a:ext cx="10763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7864" y="5357404"/>
            <a:ext cx="1535444" cy="77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5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467544" y="2104630"/>
            <a:ext cx="7772400" cy="818532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Doel 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>
          <a:xfrm>
            <a:off x="1347464" y="2812676"/>
            <a:ext cx="6400800" cy="2447851"/>
          </a:xfrm>
        </p:spPr>
        <p:txBody>
          <a:bodyPr>
            <a:normAutofit fontScale="55000" lnSpcReduction="20000"/>
          </a:bodyPr>
          <a:lstStyle/>
          <a:p>
            <a:r>
              <a:rPr lang="nl-NL" dirty="0">
                <a:solidFill>
                  <a:schemeClr val="tx1"/>
                </a:solidFill>
              </a:rPr>
              <a:t>Zestig procent van de patiënten die gediagnosticeerd worden met </a:t>
            </a:r>
            <a:r>
              <a:rPr lang="nl-NL" dirty="0" smtClean="0">
                <a:solidFill>
                  <a:schemeClr val="tx1"/>
                </a:solidFill>
              </a:rPr>
              <a:t>hoofd-halskanker heeft </a:t>
            </a:r>
            <a:r>
              <a:rPr lang="nl-NL" dirty="0">
                <a:solidFill>
                  <a:schemeClr val="tx1"/>
                </a:solidFill>
              </a:rPr>
              <a:t>bij diagnose al een vergevorderd stadium van de ziekte bereikt. Als de diagnose in een vroeg stadium wordt gesteld, is de kans op overleving tachtig tot negentig procent</a:t>
            </a:r>
            <a:r>
              <a:rPr lang="nl-NL" dirty="0" smtClean="0">
                <a:solidFill>
                  <a:schemeClr val="tx1"/>
                </a:solidFill>
              </a:rPr>
              <a:t>.</a:t>
            </a:r>
          </a:p>
          <a:p>
            <a:r>
              <a:rPr lang="nl-NL" dirty="0" smtClean="0">
                <a:solidFill>
                  <a:schemeClr val="tx1"/>
                </a:solidFill>
              </a:rPr>
              <a:t>Een </a:t>
            </a:r>
            <a:r>
              <a:rPr lang="nl-NL" dirty="0">
                <a:solidFill>
                  <a:schemeClr val="tx1"/>
                </a:solidFill>
              </a:rPr>
              <a:t>vroegtijdige diagnose kan dus levens redden. De 1-voor-3 methode helpt </a:t>
            </a:r>
            <a:r>
              <a:rPr lang="nl-NL" dirty="0" smtClean="0">
                <a:solidFill>
                  <a:schemeClr val="tx1"/>
                </a:solidFill>
              </a:rPr>
              <a:t>hoofd-halskanker eerder </a:t>
            </a:r>
            <a:r>
              <a:rPr lang="nl-NL" dirty="0">
                <a:solidFill>
                  <a:schemeClr val="tx1"/>
                </a:solidFill>
              </a:rPr>
              <a:t>te diagnosticeren. Er kan vervolgens sneller behandeld worden. Door jezelf regelmatig te checken op de symptomen ben je er op tijd bij. </a:t>
            </a:r>
          </a:p>
          <a:p>
            <a:r>
              <a:rPr lang="nl-NL" i="1" dirty="0">
                <a:solidFill>
                  <a:schemeClr val="tx1"/>
                </a:solidFill>
              </a:rPr>
              <a:t>We willen de doelgroep aanzetten tot het regelmatig checken op mogelijke symptomen middels de ‘1-voor-3 methode’</a:t>
            </a:r>
            <a:r>
              <a:rPr lang="nl-NL" dirty="0" smtClean="0">
                <a:solidFill>
                  <a:schemeClr val="tx1"/>
                </a:solidFill>
              </a:rPr>
              <a:t>.</a:t>
            </a:r>
          </a:p>
          <a:p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5" name="Afbeelding 4" descr="Knipsel.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48551" y="5412245"/>
            <a:ext cx="2359817" cy="851258"/>
          </a:xfrm>
          <a:prstGeom prst="rect">
            <a:avLst/>
          </a:prstGeom>
        </p:spPr>
      </p:pic>
      <p:pic>
        <p:nvPicPr>
          <p:cNvPr id="6" name="Afbeelding 5" descr="cid:image012.png@01D75C78.F992FE3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0183"/>
            <a:ext cx="4202872" cy="156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60" y="5401989"/>
            <a:ext cx="1877875" cy="619299"/>
          </a:xfrm>
          <a:prstGeom prst="rect">
            <a:avLst/>
          </a:prstGeom>
        </p:spPr>
      </p:pic>
      <p:pic>
        <p:nvPicPr>
          <p:cNvPr id="1026" name="Picture 2" descr="Logo NWHHT zw-w de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260528"/>
            <a:ext cx="10763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7864" y="5357404"/>
            <a:ext cx="1535444" cy="77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4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Afbeelding 4" descr="Knipsel.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3683" y="5394608"/>
            <a:ext cx="2359817" cy="851258"/>
          </a:xfrm>
          <a:prstGeom prst="rect">
            <a:avLst/>
          </a:prstGeom>
        </p:spPr>
      </p:pic>
      <p:pic>
        <p:nvPicPr>
          <p:cNvPr id="6" name="Afbeelding 5" descr="cid:image012.png@01D75C78.F992FE3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0183"/>
            <a:ext cx="4202872" cy="156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60" y="5401989"/>
            <a:ext cx="1877875" cy="619299"/>
          </a:xfrm>
          <a:prstGeom prst="rect">
            <a:avLst/>
          </a:prstGeom>
        </p:spPr>
      </p:pic>
      <p:pic>
        <p:nvPicPr>
          <p:cNvPr id="1026" name="Picture 2" descr="Logo NWHHT zw-w de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457" y="5302506"/>
            <a:ext cx="10763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7864" y="5357404"/>
            <a:ext cx="1535444" cy="776112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381000" y="1676772"/>
            <a:ext cx="8229600" cy="1143000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nl-NL" sz="1800" b="1" cap="all" dirty="0" smtClean="0"/>
              <a:t/>
            </a:r>
            <a:br>
              <a:rPr lang="nl-NL" sz="1800" b="1" cap="all" dirty="0" smtClean="0"/>
            </a:br>
            <a:r>
              <a:rPr lang="nl-NL" sz="1800" b="1" cap="all" dirty="0"/>
              <a:t/>
            </a:r>
            <a:br>
              <a:rPr lang="nl-NL" sz="1800" b="1" cap="all" dirty="0"/>
            </a:br>
            <a:r>
              <a:rPr lang="nl-NL" sz="1800" b="1" cap="all" dirty="0" smtClean="0"/>
              <a:t>HERKENNEN </a:t>
            </a:r>
            <a:r>
              <a:rPr lang="nl-NL" sz="1800" b="1" cap="all" dirty="0"/>
              <a:t>SYMPTOMEN</a:t>
            </a:r>
            <a:r>
              <a:rPr lang="nl-NL" sz="1800" dirty="0"/>
              <a:t/>
            </a:r>
            <a:br>
              <a:rPr lang="nl-NL" sz="1800" dirty="0"/>
            </a:br>
            <a:r>
              <a:rPr lang="nl-NL" sz="1800" dirty="0"/>
              <a:t>Om mensen te helpen bij het herkennen van de symptomen, hebben experts vanuit heel Europa het ‘1-voor-3 schema’ opgesteld. Wanneer 1 van de volgende klachten langer dan 3 weken aanhoudt, is het nodig om een afspraak met een (huis)arts te maken: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1028" name="Picture 4" descr="https://pvhh.nl/wp-content/uploads/2021/09/PVHH_1-voor-3_nieuwe-huisstijlkleuren-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477" y="2846591"/>
            <a:ext cx="5550768" cy="250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35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Afbeelding 4" descr="Knipsel.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3683" y="5394608"/>
            <a:ext cx="2359817" cy="851258"/>
          </a:xfrm>
          <a:prstGeom prst="rect">
            <a:avLst/>
          </a:prstGeom>
        </p:spPr>
      </p:pic>
      <p:pic>
        <p:nvPicPr>
          <p:cNvPr id="6" name="Afbeelding 5" descr="cid:image012.png@01D75C78.F992FE3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0183"/>
            <a:ext cx="4202872" cy="156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60" y="5401989"/>
            <a:ext cx="1877875" cy="619299"/>
          </a:xfrm>
          <a:prstGeom prst="rect">
            <a:avLst/>
          </a:prstGeom>
        </p:spPr>
      </p:pic>
      <p:pic>
        <p:nvPicPr>
          <p:cNvPr id="1026" name="Picture 2" descr="Logo NWHHT zw-w de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457" y="5302506"/>
            <a:ext cx="10763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7864" y="5357404"/>
            <a:ext cx="1535444" cy="776112"/>
          </a:xfrm>
          <a:prstGeom prst="rect">
            <a:avLst/>
          </a:prstGeom>
        </p:spPr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1141377" y="515813"/>
            <a:ext cx="2520281" cy="792698"/>
          </a:xfrm>
        </p:spPr>
        <p:txBody>
          <a:bodyPr>
            <a:normAutofit/>
          </a:bodyPr>
          <a:lstStyle/>
          <a:p>
            <a:r>
              <a:rPr lang="nl-NL" sz="3200" dirty="0" smtClean="0"/>
              <a:t>1voor3.nl </a:t>
            </a:r>
            <a:endParaRPr lang="nl-NL" sz="3200" dirty="0"/>
          </a:p>
        </p:txBody>
      </p:sp>
      <p:pic>
        <p:nvPicPr>
          <p:cNvPr id="12" name="Tijdelijke aanduiding voor inhoud 11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1134082" y="1455232"/>
            <a:ext cx="6827564" cy="385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6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85"/>
            <a:ext cx="9144000" cy="6858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251520" y="1298484"/>
            <a:ext cx="7772400" cy="818532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>
                <a:hlinkClick r:id="rId4"/>
              </a:rPr>
              <a:t>video’s op YouTube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 </a:t>
            </a:r>
            <a:endParaRPr lang="nl-NL" sz="2200" dirty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>
          <a:xfrm>
            <a:off x="1327659" y="2841380"/>
            <a:ext cx="6400800" cy="2447851"/>
          </a:xfrm>
        </p:spPr>
        <p:txBody>
          <a:bodyPr>
            <a:normAutofit/>
          </a:bodyPr>
          <a:lstStyle/>
          <a:p>
            <a:pPr algn="l"/>
            <a:endParaRPr lang="nl-NL" dirty="0" smtClean="0">
              <a:solidFill>
                <a:schemeClr val="tx1"/>
              </a:solidFill>
            </a:endParaRPr>
          </a:p>
          <a:p>
            <a:pPr algn="l"/>
            <a:endParaRPr lang="nl-NL" dirty="0" smtClean="0">
              <a:solidFill>
                <a:schemeClr val="tx1"/>
              </a:solidFill>
            </a:endParaRPr>
          </a:p>
        </p:txBody>
      </p:sp>
      <p:pic>
        <p:nvPicPr>
          <p:cNvPr id="5" name="Afbeelding 4" descr="Knipsel.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5904906"/>
            <a:ext cx="2359817" cy="851258"/>
          </a:xfrm>
          <a:prstGeom prst="rect">
            <a:avLst/>
          </a:prstGeom>
        </p:spPr>
      </p:pic>
      <p:pic>
        <p:nvPicPr>
          <p:cNvPr id="6" name="Afbeelding 5" descr="cid:image012.png@01D75C78.F992FE30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0183"/>
            <a:ext cx="4202872" cy="156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295" y="6076657"/>
            <a:ext cx="1877875" cy="619299"/>
          </a:xfrm>
          <a:prstGeom prst="rect">
            <a:avLst/>
          </a:prstGeom>
        </p:spPr>
      </p:pic>
      <p:pic>
        <p:nvPicPr>
          <p:cNvPr id="1026" name="Picture 2" descr="Logo NWHHT zw-w de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140" y="5728405"/>
            <a:ext cx="10763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5809557"/>
            <a:ext cx="1535444" cy="77611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9747" y="2067489"/>
            <a:ext cx="5616624" cy="323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5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98" y="2559"/>
            <a:ext cx="9144000" cy="6858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589295" y="1516237"/>
            <a:ext cx="7772400" cy="818532"/>
          </a:xfrm>
        </p:spPr>
        <p:txBody>
          <a:bodyPr>
            <a:normAutofit/>
          </a:bodyPr>
          <a:lstStyle/>
          <a:p>
            <a:r>
              <a:rPr lang="nl-NL" sz="3600" dirty="0" smtClean="0"/>
              <a:t>Raymond van Barneveld werkt mee! </a:t>
            </a:r>
            <a:endParaRPr lang="nl-NL" sz="3600" dirty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>
          <a:xfrm>
            <a:off x="1327659" y="2841380"/>
            <a:ext cx="6400800" cy="2447851"/>
          </a:xfrm>
        </p:spPr>
        <p:txBody>
          <a:bodyPr>
            <a:normAutofit/>
          </a:bodyPr>
          <a:lstStyle/>
          <a:p>
            <a:pPr algn="l"/>
            <a:endParaRPr lang="nl-NL" dirty="0" smtClean="0">
              <a:solidFill>
                <a:schemeClr val="tx1"/>
              </a:solidFill>
            </a:endParaRPr>
          </a:p>
          <a:p>
            <a:pPr algn="l"/>
            <a:endParaRPr lang="nl-NL" dirty="0" smtClean="0">
              <a:solidFill>
                <a:schemeClr val="tx1"/>
              </a:solidFill>
            </a:endParaRPr>
          </a:p>
        </p:txBody>
      </p:sp>
      <p:pic>
        <p:nvPicPr>
          <p:cNvPr id="5" name="Afbeelding 4" descr="Knipsel.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5904906"/>
            <a:ext cx="2359817" cy="851258"/>
          </a:xfrm>
          <a:prstGeom prst="rect">
            <a:avLst/>
          </a:prstGeom>
        </p:spPr>
      </p:pic>
      <p:pic>
        <p:nvPicPr>
          <p:cNvPr id="6" name="Afbeelding 5" descr="cid:image012.png@01D75C78.F992FE3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0183"/>
            <a:ext cx="4202872" cy="156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295" y="6076657"/>
            <a:ext cx="1877875" cy="619299"/>
          </a:xfrm>
          <a:prstGeom prst="rect">
            <a:avLst/>
          </a:prstGeom>
        </p:spPr>
      </p:pic>
      <p:pic>
        <p:nvPicPr>
          <p:cNvPr id="1026" name="Picture 2" descr="Logo NWHHT zw-w de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140" y="5728405"/>
            <a:ext cx="10763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5809557"/>
            <a:ext cx="1535444" cy="77611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7355" y="2857629"/>
            <a:ext cx="5929290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1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69"/>
            <a:ext cx="9144000" cy="6858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07536" y="1283494"/>
            <a:ext cx="8229600" cy="1143000"/>
          </a:xfrm>
        </p:spPr>
        <p:txBody>
          <a:bodyPr>
            <a:normAutofit/>
          </a:bodyPr>
          <a:lstStyle/>
          <a:p>
            <a:r>
              <a:rPr lang="nl-NL" dirty="0" smtClean="0"/>
              <a:t>Activiteiten </a:t>
            </a:r>
            <a:endParaRPr lang="nl-NL" sz="2200" dirty="0"/>
          </a:p>
        </p:txBody>
      </p:sp>
      <p:sp>
        <p:nvSpPr>
          <p:cNvPr id="4" name="Ondertitel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nl-NL" dirty="0" smtClean="0">
              <a:solidFill>
                <a:schemeClr val="tx1"/>
              </a:solidFill>
            </a:endParaRPr>
          </a:p>
          <a:p>
            <a:pPr algn="l"/>
            <a:endParaRPr lang="nl-NL" dirty="0" smtClean="0">
              <a:solidFill>
                <a:schemeClr val="tx1"/>
              </a:solidFill>
            </a:endParaRPr>
          </a:p>
        </p:txBody>
      </p:sp>
      <p:sp>
        <p:nvSpPr>
          <p:cNvPr id="14" name="Tijdelijke aanduiding voor inhoud 13"/>
          <p:cNvSpPr>
            <a:spLocks noGrp="1"/>
          </p:cNvSpPr>
          <p:nvPr>
            <p:ph sz="half" idx="2"/>
          </p:nvPr>
        </p:nvSpPr>
        <p:spPr>
          <a:xfrm>
            <a:off x="457200" y="2321067"/>
            <a:ext cx="4040188" cy="3805095"/>
          </a:xfrm>
        </p:spPr>
        <p:txBody>
          <a:bodyPr/>
          <a:lstStyle/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in </a:t>
            </a:r>
            <a:r>
              <a:rPr lang="nl-NL" dirty="0"/>
              <a:t>nieuwsbrieven, </a:t>
            </a:r>
            <a:r>
              <a:rPr lang="nl-NL" dirty="0" err="1"/>
              <a:t>social</a:t>
            </a:r>
            <a:r>
              <a:rPr lang="nl-NL" dirty="0"/>
              <a:t> media en via de </a:t>
            </a:r>
            <a:r>
              <a:rPr lang="nl-NL" dirty="0" err="1"/>
              <a:t>narrowcasting</a:t>
            </a:r>
            <a:r>
              <a:rPr lang="nl-NL" dirty="0"/>
              <a:t> op de praktijken.</a:t>
            </a:r>
          </a:p>
          <a:p>
            <a:endParaRPr lang="nl-NL" dirty="0"/>
          </a:p>
        </p:txBody>
      </p:sp>
      <p:pic>
        <p:nvPicPr>
          <p:cNvPr id="5" name="Afbeelding 4" descr="Knipsel.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5904906"/>
            <a:ext cx="2359817" cy="851258"/>
          </a:xfrm>
          <a:prstGeom prst="rect">
            <a:avLst/>
          </a:prstGeom>
        </p:spPr>
      </p:pic>
      <p:pic>
        <p:nvPicPr>
          <p:cNvPr id="6" name="Afbeelding 5" descr="cid:image012.png@01D75C78.F992FE30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0183"/>
            <a:ext cx="4202872" cy="156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295" y="6076657"/>
            <a:ext cx="1877875" cy="619299"/>
          </a:xfrm>
          <a:prstGeom prst="rect">
            <a:avLst/>
          </a:prstGeom>
        </p:spPr>
      </p:pic>
      <p:pic>
        <p:nvPicPr>
          <p:cNvPr id="1026" name="Picture 2" descr="Logo NWHHT zw-w de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140" y="5728405"/>
            <a:ext cx="10763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7670" y="5859032"/>
            <a:ext cx="1535444" cy="776112"/>
          </a:xfrm>
          <a:prstGeom prst="rect">
            <a:avLst/>
          </a:prstGeom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1190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1031" name="Afbeelding 14" descr="image00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95" y="2671221"/>
            <a:ext cx="3810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Tijdelijke aanduiding voor inhoud 20"/>
          <p:cNvPicPr>
            <a:picLocks noGrp="1" noChangeAspect="1"/>
          </p:cNvPicPr>
          <p:nvPr>
            <p:ph sz="quarter" idx="4"/>
          </p:nvPr>
        </p:nvPicPr>
        <p:blipFill>
          <a:blip r:embed="rId7"/>
          <a:stretch>
            <a:fillRect/>
          </a:stretch>
        </p:blipFill>
        <p:spPr>
          <a:xfrm>
            <a:off x="5116420" y="2225182"/>
            <a:ext cx="2686050" cy="931134"/>
          </a:xfrm>
          <a:prstGeom prst="rect">
            <a:avLst/>
          </a:prstGeom>
        </p:spPr>
      </p:pic>
      <p:sp>
        <p:nvSpPr>
          <p:cNvPr id="17" name="Rechthoek 16"/>
          <p:cNvSpPr/>
          <p:nvPr/>
        </p:nvSpPr>
        <p:spPr>
          <a:xfrm>
            <a:off x="4930730" y="3409283"/>
            <a:ext cx="39652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dirty="0" smtClean="0">
                <a:latin typeface="Arial" panose="020B0604020202020204" pitchFamily="34" charset="0"/>
                <a:ea typeface="Calibri" panose="020F0502020204030204" pitchFamily="34" charset="0"/>
              </a:rPr>
              <a:t>Site IKNL: Views </a:t>
            </a: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</a:rPr>
              <a:t>op de website: 265, met 234 unieke gebruikers</a:t>
            </a:r>
            <a:endParaRPr lang="nl-NL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</a:rPr>
              <a:t>Views op LI: 3832, 152 clicks, 4% click </a:t>
            </a:r>
            <a:r>
              <a:rPr lang="nl-NL" dirty="0" err="1">
                <a:latin typeface="Arial" panose="020B0604020202020204" pitchFamily="34" charset="0"/>
                <a:ea typeface="Calibri" panose="020F0502020204030204" pitchFamily="34" charset="0"/>
              </a:rPr>
              <a:t>to</a:t>
            </a: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</a:rPr>
              <a:t> open </a:t>
            </a:r>
            <a:r>
              <a:rPr lang="nl-NL" dirty="0" err="1">
                <a:latin typeface="Arial" panose="020B0604020202020204" pitchFamily="34" charset="0"/>
                <a:ea typeface="Calibri" panose="020F0502020204030204" pitchFamily="34" charset="0"/>
              </a:rPr>
              <a:t>rate</a:t>
            </a: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</a:rPr>
              <a:t> (gemiddeld is dat bij ons 2,5%), met 60 reacties</a:t>
            </a:r>
            <a:endParaRPr lang="nl-NL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</a:rPr>
              <a:t>Views op twitter: </a:t>
            </a:r>
            <a:endParaRPr lang="nl-NL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</a:rPr>
              <a:t>Tweet 1: 449 views, 8 interacties</a:t>
            </a:r>
            <a:endParaRPr lang="nl-NL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</a:rPr>
              <a:t>Tweet 2: 180 views, 16 interacties</a:t>
            </a:r>
            <a:endParaRPr lang="nl-NL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31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8360" cy="6858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  </a:t>
            </a:r>
            <a:br>
              <a:rPr lang="nl-NL" dirty="0" smtClean="0"/>
            </a:br>
            <a:r>
              <a:rPr lang="nl-NL" sz="2200" dirty="0"/>
              <a:t/>
            </a:r>
            <a:br>
              <a:rPr lang="nl-NL" sz="2200" dirty="0"/>
            </a:br>
            <a:r>
              <a:rPr lang="nl-NL" sz="2200" dirty="0"/>
              <a:t/>
            </a:r>
            <a:br>
              <a:rPr lang="nl-NL" sz="2200" dirty="0"/>
            </a:br>
            <a:endParaRPr lang="nl-NL" sz="2200" dirty="0"/>
          </a:p>
        </p:txBody>
      </p:sp>
      <p:sp>
        <p:nvSpPr>
          <p:cNvPr id="12" name="Tijdelijke aanduiding voor inhoud 11"/>
          <p:cNvSpPr>
            <a:spLocks noGrp="1"/>
          </p:cNvSpPr>
          <p:nvPr>
            <p:ph idx="1"/>
          </p:nvPr>
        </p:nvSpPr>
        <p:spPr>
          <a:xfrm>
            <a:off x="611560" y="2066359"/>
            <a:ext cx="8229600" cy="4525963"/>
          </a:xfrm>
        </p:spPr>
        <p:txBody>
          <a:bodyPr>
            <a:normAutofit/>
          </a:bodyPr>
          <a:lstStyle/>
          <a:p>
            <a:pPr fontAlgn="t"/>
            <a:endParaRPr lang="nl-NL" dirty="0"/>
          </a:p>
          <a:p>
            <a:pPr marL="0" indent="0">
              <a:buNone/>
            </a:pPr>
            <a:endParaRPr lang="nl-NL" b="1" dirty="0" smtClean="0"/>
          </a:p>
        </p:txBody>
      </p:sp>
      <p:sp>
        <p:nvSpPr>
          <p:cNvPr id="4" name="Ondertitel 3"/>
          <p:cNvSpPr>
            <a:spLocks noGrp="1"/>
          </p:cNvSpPr>
          <p:nvPr>
            <p:ph type="subTitle" idx="4294967295"/>
          </p:nvPr>
        </p:nvSpPr>
        <p:spPr>
          <a:xfrm>
            <a:off x="0" y="3886200"/>
            <a:ext cx="6400800" cy="1752600"/>
          </a:xfrm>
        </p:spPr>
        <p:txBody>
          <a:bodyPr>
            <a:normAutofit/>
          </a:bodyPr>
          <a:lstStyle/>
          <a:p>
            <a:pPr algn="l"/>
            <a:endParaRPr lang="nl-NL" dirty="0" smtClean="0">
              <a:solidFill>
                <a:schemeClr val="tx1"/>
              </a:solidFill>
            </a:endParaRPr>
          </a:p>
          <a:p>
            <a:pPr algn="l"/>
            <a:endParaRPr lang="nl-NL" dirty="0" smtClean="0">
              <a:solidFill>
                <a:schemeClr val="tx1"/>
              </a:solidFill>
            </a:endParaRPr>
          </a:p>
        </p:txBody>
      </p:sp>
      <p:pic>
        <p:nvPicPr>
          <p:cNvPr id="5" name="Afbeelding 4" descr="Knipsel.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48551" y="5412245"/>
            <a:ext cx="2359817" cy="85125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5401989"/>
            <a:ext cx="1877875" cy="619299"/>
          </a:xfrm>
          <a:prstGeom prst="rect">
            <a:avLst/>
          </a:prstGeom>
        </p:spPr>
      </p:pic>
      <p:pic>
        <p:nvPicPr>
          <p:cNvPr id="1026" name="Picture 2" descr="Logo NWHHT zw-w de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260528"/>
            <a:ext cx="10763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7864" y="5357404"/>
            <a:ext cx="1535444" cy="776112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051720" y="1139587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 smtClean="0"/>
              <a:t>Activiteiten </a:t>
            </a:r>
            <a:endParaRPr lang="nl-NL" sz="4400" dirty="0"/>
          </a:p>
        </p:txBody>
      </p:sp>
      <p:sp>
        <p:nvSpPr>
          <p:cNvPr id="10" name="Tekstvak 9"/>
          <p:cNvSpPr txBox="1"/>
          <p:nvPr/>
        </p:nvSpPr>
        <p:spPr>
          <a:xfrm>
            <a:off x="1222344" y="1993986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Vermelding in Ledenbericht NFK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6408" y="2340787"/>
            <a:ext cx="5042143" cy="2871457"/>
          </a:xfrm>
          <a:prstGeom prst="rect">
            <a:avLst/>
          </a:prstGeom>
        </p:spPr>
      </p:pic>
      <p:pic>
        <p:nvPicPr>
          <p:cNvPr id="14" name="Afbeelding 13" descr="cid:image012.png@01D75C78.F992FE30"/>
          <p:cNvPicPr/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0184"/>
            <a:ext cx="3410784" cy="10794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825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2315</TotalTime>
  <Words>604</Words>
  <Application>Microsoft Office PowerPoint</Application>
  <PresentationFormat>Diavoorstelling (4:3)</PresentationFormat>
  <Paragraphs>82</Paragraphs>
  <Slides>17</Slides>
  <Notes>17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Kantoorthema</vt:lpstr>
      <vt:lpstr>   Resultaten make sense campagne 18-22 september 2023  </vt:lpstr>
      <vt:lpstr>Europese campagne </vt:lpstr>
      <vt:lpstr>Doel  </vt:lpstr>
      <vt:lpstr>  HERKENNEN SYMPTOMEN Om mensen te helpen bij het herkennen van de symptomen, hebben experts vanuit heel Europa het ‘1-voor-3 schema’ opgesteld. Wanneer 1 van de volgende klachten langer dan 3 weken aanhoudt, is het nodig om een afspraak met een (huis)arts te maken: </vt:lpstr>
      <vt:lpstr>1voor3.nl </vt:lpstr>
      <vt:lpstr> video’s op YouTube   </vt:lpstr>
      <vt:lpstr>Raymond van Barneveld werkt mee! </vt:lpstr>
      <vt:lpstr>Activiteiten </vt:lpstr>
      <vt:lpstr>     </vt:lpstr>
      <vt:lpstr>     </vt:lpstr>
      <vt:lpstr>     </vt:lpstr>
      <vt:lpstr>     </vt:lpstr>
      <vt:lpstr>     </vt:lpstr>
      <vt:lpstr>     </vt:lpstr>
      <vt:lpstr>     </vt:lpstr>
      <vt:lpstr>Samenstelling werkgroep  </vt:lpstr>
      <vt:lpstr>Met dank aan de sponsoren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Rob &amp; Syl</dc:creator>
  <cp:lastModifiedBy>Petra Verdouw</cp:lastModifiedBy>
  <cp:revision>83</cp:revision>
  <dcterms:created xsi:type="dcterms:W3CDTF">2016-06-22T18:53:58Z</dcterms:created>
  <dcterms:modified xsi:type="dcterms:W3CDTF">2023-10-17T08:08:39Z</dcterms:modified>
</cp:coreProperties>
</file>